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84C78DB-35B4-4EDD-A1F3-890E58A4128C}">
  <a:tblStyle styleId="{084C78DB-35B4-4EDD-A1F3-890E58A412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aleway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c48874a3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c48874a3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48874a3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c48874a3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c48874a3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c48874a3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c48874a3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c48874a3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Thank you WomenTechWomenYes for the opportunity to be part of such a worthy cause.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have done extensive analysis of freely available subway traffic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And have some valuable recommendations for deploying volunteers to attract high potential membership candidates to your annual gala.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Our methodology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was to consider , first the timing of the gala itself,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the target audience in relation to station locations and traffic volume.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6512e1df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6512e1df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Data: Used the month of may to be close to the event time for maximum impact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>
                <a:solidFill>
                  <a:schemeClr val="dk1"/>
                </a:solidFill>
              </a:rPr>
              <a:t>Used freely available MTA data to calculate traffic per station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>
                <a:solidFill>
                  <a:schemeClr val="dk1"/>
                </a:solidFill>
              </a:rPr>
              <a:t>Validated traffic against other freely available traffic sources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>
                <a:solidFill>
                  <a:schemeClr val="dk1"/>
                </a:solidFill>
              </a:rPr>
              <a:t>Stations: Wanted to </a:t>
            </a:r>
            <a:r>
              <a:rPr lang="en">
                <a:solidFill>
                  <a:schemeClr val="dk1"/>
                </a:solidFill>
              </a:rPr>
              <a:t>ensure</a:t>
            </a:r>
            <a:r>
              <a:rPr lang="en">
                <a:solidFill>
                  <a:schemeClr val="dk1"/>
                </a:solidFill>
              </a:rPr>
              <a:t> we had high volume station to reach max amount of people while avoiding tourists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>
                <a:solidFill>
                  <a:schemeClr val="dk1"/>
                </a:solidFill>
              </a:rPr>
              <a:t>Cap maximum number of people that can go through turnstile per hour.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c48874a3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c48874a3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48874a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c48874a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c44edd20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c44edd20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6512e1df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6512e1df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slide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6512e1df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6512e1df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Targeting high volume stations but at times when people are receptive, midday and evening v. morning.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volume on weekends, but more receptive audience could have higher conversion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265125"/>
            <a:ext cx="5783400" cy="14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1: MTA Data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2973250"/>
            <a:ext cx="57834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 Rood, Zaw Aung, Maria Scott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300" y="374975"/>
            <a:ext cx="2451312" cy="19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75" y="2705225"/>
            <a:ext cx="2451300" cy="19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7300" y="2705225"/>
            <a:ext cx="2451300" cy="19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2125" y="2705225"/>
            <a:ext cx="2508150" cy="19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375" y="374975"/>
            <a:ext cx="2457293" cy="19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2125" y="374975"/>
            <a:ext cx="2508150" cy="19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24"/>
          <p:cNvGraphicFramePr/>
          <p:nvPr/>
        </p:nvGraphicFramePr>
        <p:xfrm>
          <a:off x="2463300" y="5960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{084C78DB-35B4-4EDD-A1F3-890E58A4128C}</a:tableStyleId>
              </a:tblPr>
              <a:tblGrid>
                <a:gridCol w="2108700"/>
                <a:gridCol w="2108700"/>
              </a:tblGrid>
              <a:tr h="74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</a:rPr>
                        <a:t>TIME FRAME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</a:rPr>
                        <a:t>HOURS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53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Dawn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0-5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6-9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53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Late-morning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10-13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Afternoon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14-17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53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Evening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18-21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Night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22-24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81000"/>
            <a:ext cx="2525168" cy="19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000" y="388288"/>
            <a:ext cx="2525175" cy="193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475" y="381000"/>
            <a:ext cx="2562123" cy="19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275" y="2656325"/>
            <a:ext cx="2525175" cy="19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8550" y="2650413"/>
            <a:ext cx="2525175" cy="195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5425" y="2647950"/>
            <a:ext cx="2525175" cy="196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6874" l="0" r="0" t="687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2000"/>
              </a:srgbClr>
            </a:outerShdw>
          </a:effectLst>
        </p:spPr>
      </p:pic>
      <p:sp>
        <p:nvSpPr>
          <p:cNvPr id="70" name="Google Shape;70;p14"/>
          <p:cNvSpPr/>
          <p:nvPr/>
        </p:nvSpPr>
        <p:spPr>
          <a:xfrm>
            <a:off x="0" y="0"/>
            <a:ext cx="9144000" cy="5181600"/>
          </a:xfrm>
          <a:prstGeom prst="rect">
            <a:avLst/>
          </a:prstGeom>
          <a:solidFill>
            <a:srgbClr val="000000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493800" y="444450"/>
            <a:ext cx="74010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the data </a:t>
            </a: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available</a:t>
            </a:r>
            <a:r>
              <a:rPr lang="en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from NY MTA we have found how to optimally place volunteers for WTWY at stations 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6609637" y="2636139"/>
            <a:ext cx="2212050" cy="2334871"/>
            <a:chOff x="6803275" y="395363"/>
            <a:chExt cx="2212050" cy="2537076"/>
          </a:xfrm>
        </p:grpSpPr>
        <p:pic>
          <p:nvPicPr>
            <p:cNvPr id="73" name="Google Shape;7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74" name="Google Shape;74;p1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4"/>
          <p:cNvSpPr txBox="1"/>
          <p:nvPr/>
        </p:nvSpPr>
        <p:spPr>
          <a:xfrm>
            <a:off x="6798788" y="2877772"/>
            <a:ext cx="19290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 wanted to place volunteers to gain sign ups from commuters at MTA stations 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Methodology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MTA Turnstile Data (May 2019)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Metrics including time of the day, day of the week, and ridership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Consider locations relative to each other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Cross-reference check with average values published by MTA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75" y="515700"/>
            <a:ext cx="7018650" cy="42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46900"/>
            <a:ext cx="4376174" cy="291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00" y="1046888"/>
            <a:ext cx="4376201" cy="2917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87900" y="1474500"/>
            <a:ext cx="7375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Top 6 stations: Penn St, Grand Central, Herald Sq, 23st, Union St, Fulton St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Top days: Monday, Tuesday, Wednesday, Thursday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Top Times: Late-morning, afternoon, evenings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Stations are within 1 mile radius, except Fulton station. 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Google Shape;108;p20"/>
          <p:cNvGraphicFramePr/>
          <p:nvPr/>
        </p:nvGraphicFramePr>
        <p:xfrm>
          <a:off x="1300413" y="515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{084C78DB-35B4-4EDD-A1F3-890E58A4128C}</a:tableStyleId>
              </a:tblPr>
              <a:tblGrid>
                <a:gridCol w="2125700"/>
                <a:gridCol w="2125700"/>
                <a:gridCol w="2125700"/>
              </a:tblGrid>
              <a:tr h="50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</a:rPr>
                        <a:t>STATION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</a:rPr>
                        <a:t>DAYS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</a:rPr>
                        <a:t>TIME FRAMES</a:t>
                      </a:r>
                      <a:endParaRPr b="1"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55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Penn Station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Monday - Thursday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 Morning, Afternoon, &amp; Evening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5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Grand Central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Monday - Thursday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 Morning, Afternoon, &amp; Evening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55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Union Station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Monday - Thursday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 Morning, Afternoon, &amp; Evening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5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Herald Square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Monday - Thursday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 Morning, Afternoon, &amp; Evening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55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23rd Street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Monday - Thursday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 Morning, Afternoon, &amp; Evening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5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Fulton Street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Monday - Thursday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Late Morning, Afternoon, &amp; Evening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work: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>
                <a:solidFill>
                  <a:srgbClr val="FFFFFF"/>
                </a:solidFill>
              </a:rPr>
              <a:t>More </a:t>
            </a:r>
            <a:r>
              <a:rPr lang="en" sz="1800">
                <a:solidFill>
                  <a:srgbClr val="FFFFFF"/>
                </a:solidFill>
              </a:rPr>
              <a:t>research</a:t>
            </a:r>
            <a:r>
              <a:rPr lang="en" sz="1800">
                <a:solidFill>
                  <a:srgbClr val="FFFFFF"/>
                </a:solidFill>
              </a:rPr>
              <a:t> on the different station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>
                <a:solidFill>
                  <a:srgbClr val="FFFFFF"/>
                </a:solidFill>
              </a:rPr>
              <a:t>Deeper looking into the patterns of past years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>
                <a:solidFill>
                  <a:srgbClr val="FFFFFF"/>
                </a:solidFill>
              </a:rPr>
              <a:t>Propose backup stations that are near top stations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>
                <a:solidFill>
                  <a:srgbClr val="FFFFFF"/>
                </a:solidFill>
              </a:rPr>
              <a:t>Look into seeing if volunteers are able to ride the subway to get signatures  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24544" r="24544" t="0"/>
          <a:stretch/>
        </p:blipFill>
        <p:spPr>
          <a:xfrm>
            <a:off x="4488725" y="0"/>
            <a:ext cx="465527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/>
          <p:nvPr/>
        </p:nvSpPr>
        <p:spPr>
          <a:xfrm>
            <a:off x="4488650" y="-19050"/>
            <a:ext cx="4655400" cy="5162400"/>
          </a:xfrm>
          <a:prstGeom prst="rect">
            <a:avLst/>
          </a:prstGeom>
          <a:solidFill>
            <a:srgbClr val="353535">
              <a:alpha val="42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53B2F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